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65"/>
  </p:notesMasterIdLst>
  <p:handoutMasterIdLst>
    <p:handoutMasterId r:id="rId66"/>
  </p:handoutMasterIdLst>
  <p:sldIdLst>
    <p:sldId id="256" r:id="rId5"/>
    <p:sldId id="293" r:id="rId6"/>
    <p:sldId id="300" r:id="rId7"/>
    <p:sldId id="342" r:id="rId8"/>
    <p:sldId id="359" r:id="rId9"/>
    <p:sldId id="353" r:id="rId10"/>
    <p:sldId id="301" r:id="rId11"/>
    <p:sldId id="343" r:id="rId12"/>
    <p:sldId id="366" r:id="rId13"/>
    <p:sldId id="367" r:id="rId14"/>
    <p:sldId id="358" r:id="rId15"/>
    <p:sldId id="344" r:id="rId16"/>
    <p:sldId id="360" r:id="rId17"/>
    <p:sldId id="361" r:id="rId18"/>
    <p:sldId id="351" r:id="rId19"/>
    <p:sldId id="350" r:id="rId20"/>
    <p:sldId id="263" r:id="rId21"/>
    <p:sldId id="368" r:id="rId22"/>
    <p:sldId id="356" r:id="rId23"/>
    <p:sldId id="261" r:id="rId24"/>
    <p:sldId id="369" r:id="rId25"/>
    <p:sldId id="285" r:id="rId26"/>
    <p:sldId id="364" r:id="rId27"/>
    <p:sldId id="363" r:id="rId28"/>
    <p:sldId id="335" r:id="rId29"/>
    <p:sldId id="348" r:id="rId30"/>
    <p:sldId id="362" r:id="rId31"/>
    <p:sldId id="347" r:id="rId32"/>
    <p:sldId id="354" r:id="rId33"/>
    <p:sldId id="257" r:id="rId34"/>
    <p:sldId id="258" r:id="rId35"/>
    <p:sldId id="259" r:id="rId36"/>
    <p:sldId id="296" r:id="rId37"/>
    <p:sldId id="282" r:id="rId38"/>
    <p:sldId id="323" r:id="rId39"/>
    <p:sldId id="322" r:id="rId40"/>
    <p:sldId id="303" r:id="rId41"/>
    <p:sldId id="307" r:id="rId42"/>
    <p:sldId id="326" r:id="rId43"/>
    <p:sldId id="372" r:id="rId44"/>
    <p:sldId id="304" r:id="rId45"/>
    <p:sldId id="298" r:id="rId46"/>
    <p:sldId id="341" r:id="rId47"/>
    <p:sldId id="340" r:id="rId48"/>
    <p:sldId id="339" r:id="rId49"/>
    <p:sldId id="346" r:id="rId50"/>
    <p:sldId id="324" r:id="rId51"/>
    <p:sldId id="289" r:id="rId52"/>
    <p:sldId id="266" r:id="rId53"/>
    <p:sldId id="370" r:id="rId54"/>
    <p:sldId id="315" r:id="rId55"/>
    <p:sldId id="371" r:id="rId56"/>
    <p:sldId id="373" r:id="rId57"/>
    <p:sldId id="310" r:id="rId58"/>
    <p:sldId id="311" r:id="rId59"/>
    <p:sldId id="317" r:id="rId60"/>
    <p:sldId id="313" r:id="rId61"/>
    <p:sldId id="319" r:id="rId62"/>
    <p:sldId id="309" r:id="rId63"/>
    <p:sldId id="331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0FF1CE12-B100-0000-0000-000000000002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/>
    <p:restoredTop sz="86167" autoAdjust="0"/>
  </p:normalViewPr>
  <p:slideViewPr>
    <p:cSldViewPr>
      <p:cViewPr>
        <p:scale>
          <a:sx n="60" d="100"/>
          <a:sy n="60" d="100"/>
        </p:scale>
        <p:origin x="-1338" y="-78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nb-NO" smtClean="0"/>
          </a:p>
        </p:txBody>
      </p:sp>
      <p:sp>
        <p:nvSpPr>
          <p:cNvPr id="24" name="Rectangle 24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A849C5AD-4428-4E9C-9C84-11B72C9365FB}" type="datetimeFigureOut">
              <a:rPr lang="nb-NO" smtClean="0"/>
              <a:pPr/>
              <a:t>12.04.2013</a:t>
            </a:fld>
            <a:endParaRPr lang="nb-NO" smtClean="0"/>
          </a:p>
        </p:txBody>
      </p:sp>
      <p:sp>
        <p:nvSpPr>
          <p:cNvPr id="30" name="Rectangle 30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nb-NO" smtClean="0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C596567-A38F-4CEF-B37F-9B9D120D62CE}" type="slidenum">
              <a:rPr lang="nb-NO" smtClean="0"/>
              <a:pPr/>
              <a:t>‹#›</a:t>
            </a:fld>
            <a:endParaRPr lang="nb-NO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15" name="Rectangle 15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D7547E60-4BE7-4E4E-9AAA-5EE35AEC995C}" type="datetimeFigureOut">
              <a:rPr/>
              <a:pPr/>
              <a:t>05/09/2006</a:t>
            </a:fld>
            <a:endParaRPr lang="nb-NO"/>
          </a:p>
        </p:txBody>
      </p:sp>
      <p:sp>
        <p:nvSpPr>
          <p:cNvPr id="23" name="Rectangle 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/>
          <a:lstStyle/>
          <a:p>
            <a:endParaRPr lang="nb-NO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stiler for hovedtekst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28" name="Rectangle 2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A077768-21C8-4125-A345-258E48D2EED0}" type="slidenum">
              <a:rPr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nb-NO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lang="nb-NO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lang="nb-NO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lang="nb-NO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lang="nb-NO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lang="nb-NO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lang="nb-NO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lang="nb-NO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lang="nb-NO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nb-NO" smtClean="0"/>
              <a:pPr/>
              <a:t>3</a:t>
            </a:fld>
            <a:endParaRPr lang="nb-N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nb-NO" smtClean="0"/>
              <a:pPr/>
              <a:t>17</a:t>
            </a:fld>
            <a:endParaRPr lang="nb-N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nb-NO" smtClean="0"/>
              <a:pPr/>
              <a:t>30</a:t>
            </a:fld>
            <a:endParaRPr lang="nb-NO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nb-NO" smtClean="0"/>
              <a:pPr/>
              <a:t>54</a:t>
            </a:fld>
            <a:endParaRPr 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 latinLnBrk="0">
              <a:buNone/>
              <a:defRPr lang="nb-NO"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 latinLnBrk="0">
              <a:defRPr lang="nb-NO" sz="4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/>
              <a:pPr/>
              <a:t>05/09/2006</a:t>
            </a:fld>
            <a:endParaRPr lang="nb-NO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/>
              <a:pPr algn="r"/>
              <a:t>‹#›</a:t>
            </a:fld>
            <a:endParaRPr lang="nb-NO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/>
              <a:pPr/>
              <a:t>05/09/2006</a:t>
            </a:fld>
            <a:endParaRPr lang="nb-NO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/>
              <a:pPr algn="r"/>
              <a:t>‹#›</a:t>
            </a:fld>
            <a:endParaRPr lang="nb-NO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/>
              <a:pPr/>
              <a:t>05/09/2006</a:t>
            </a:fld>
            <a:endParaRPr lang="nb-NO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/>
              <a:pPr algn="r"/>
              <a:t>‹#›</a:t>
            </a:fld>
            <a:endParaRPr lang="nb-NO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/>
              <a:pPr/>
              <a:t>05/09/2006</a:t>
            </a:fld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/>
              <a:pPr algn="r"/>
              <a:t>‹#›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 for to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/>
              <a:pPr/>
              <a:t>05/09/2006</a:t>
            </a:fld>
            <a:endParaRPr lang="nb-NO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/>
              <a:pPr algn="r"/>
              <a:t>‹#›</a:t>
            </a:fld>
            <a:endParaRPr lang="nb-NO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/>
              <a:pPr/>
              <a:t>05/09/2006</a:t>
            </a:fld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/>
              <a:pPr algn="r"/>
              <a:t>‹#›</a:t>
            </a:fld>
            <a:endParaRPr lang="nb-NO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2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/>
              <a:pPr/>
              <a:t>05/09/2006</a:t>
            </a:fld>
            <a:endParaRPr lang="nb-NO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/>
              <a:pPr algn="r"/>
              <a:t>‹#›</a:t>
            </a:fld>
            <a:endParaRPr lang="nb-NO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nb-NO"/>
              <a:t>Klikk for å redigere stilen for hovedtittelen</a:t>
            </a:r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b-NO"/>
              <a:t>Klikk for å redigere stiler for hovedtekst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latinLnBrk="0">
              <a:defRPr lang="nb-NO" sz="1000">
                <a:latin typeface="+mn-lt"/>
              </a:defRPr>
            </a:lvl1pPr>
          </a:lstStyle>
          <a:p>
            <a:fld id="{5C14FD69-4A85-4715-A222-ABB225B63BC6}" type="datetimeFigureOut">
              <a:rPr/>
              <a:pPr/>
              <a:t>05/09/2006</a:t>
            </a:fld>
            <a:endParaRPr lang="nb-NO" sz="1000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 latinLnBrk="0">
              <a:defRPr lang="nb-NO" sz="1000">
                <a:latin typeface="+mn-lt"/>
              </a:defRPr>
            </a:lvl1pPr>
          </a:lstStyle>
          <a:p>
            <a:pPr algn="ctr"/>
            <a:endParaRPr lang="nb-NO" sz="1000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latinLnBrk="0">
              <a:defRPr lang="nb-NO" sz="1000">
                <a:latin typeface="+mn-lt"/>
              </a:defRPr>
            </a:lvl1pPr>
          </a:lstStyle>
          <a:p>
            <a:pPr algn="r"/>
            <a:fld id="{D4C49B74-5DB2-4B03-B1D2-7F6A3C51C318}" type="slidenum">
              <a:rPr/>
              <a:pPr algn="r"/>
              <a:t>‹#›</a:t>
            </a:fld>
            <a:endParaRPr lang="nb-NO" sz="1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defPPr>
        <a:defRPr lang="nb-NO"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latinLnBrk="0" hangingPunct="1">
        <a:buNone/>
        <a:defRPr lang="nb-NO"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 lang="nb-NO"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latinLnBrk="0" hangingPunct="1">
        <a:buChar char="•"/>
        <a:defRPr lang="nb-NO" sz="2800">
          <a:latin typeface="+mn-lt"/>
        </a:defRPr>
      </a:lvl1pPr>
      <a:lvl2pPr marL="742950" indent="-285750" eaLnBrk="1" hangingPunct="1">
        <a:buChar char="–"/>
        <a:defRPr lang="nb-NO" sz="2400">
          <a:latin typeface="+mn-lt"/>
        </a:defRPr>
      </a:lvl2pPr>
      <a:lvl3pPr marL="1143000" indent="-228600" eaLnBrk="1" hangingPunct="1">
        <a:buChar char="•"/>
        <a:defRPr lang="nb-NO" sz="2400">
          <a:latin typeface="+mn-lt"/>
        </a:defRPr>
      </a:lvl3pPr>
      <a:lvl4pPr marL="1600200" indent="-228600" eaLnBrk="1" hangingPunct="1">
        <a:buChar char="–"/>
        <a:defRPr lang="nb-NO" sz="2000">
          <a:latin typeface="+mn-lt"/>
        </a:defRPr>
      </a:lvl4pPr>
      <a:lvl5pPr marL="2057400" indent="-228600" eaLnBrk="1" hangingPunct="1">
        <a:buChar char="»"/>
        <a:defRPr lang="nb-NO" sz="2000">
          <a:latin typeface="+mn-lt"/>
        </a:defRPr>
      </a:lvl5pPr>
      <a:lvl6pPr marL="2514600" indent="-228600" eaLnBrk="1" hangingPunct="1">
        <a:buChar char="•"/>
        <a:defRPr lang="nb-NO" sz="2000"/>
      </a:lvl6pPr>
      <a:lvl7pPr marL="2971800" indent="-228600" eaLnBrk="1" hangingPunct="1">
        <a:buChar char="•"/>
        <a:defRPr lang="nb-NO" sz="2000"/>
      </a:lvl7pPr>
      <a:lvl8pPr marL="3429000" indent="-228600" eaLnBrk="1" hangingPunct="1">
        <a:buChar char="•"/>
        <a:defRPr lang="nb-NO" sz="2000"/>
      </a:lvl8pPr>
      <a:lvl9pPr marL="3886200" indent="-228600" eaLnBrk="1" hangingPunct="1">
        <a:buChar char="•"/>
        <a:defRPr lang="nb-NO" sz="2000"/>
      </a:lvl9pPr>
    </p:bodyStyle>
    <p:otherStyle>
      <a:defPPr>
        <a:defRPr lang="nb-NO">
          <a:solidFill>
            <a:schemeClr val="tx1"/>
          </a:solidFill>
          <a:latin typeface="+mn-lt"/>
          <a:ea typeface="+mn-ea"/>
          <a:cs typeface="+mn-cs"/>
        </a:defRPr>
      </a:defPPr>
      <a:lvl1pPr marL="0" eaLnBrk="1" latinLnBrk="0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ua.all.biz/no/g969955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google.com.hk/imgres?q=bilder+av+laks&amp;hl=zh-CN&amp;newwindow=1&amp;safe=strict&amp;sa=X&amp;rlz=1R2GGHP_noCN425&amp;biw=1260&amp;bih=675&amp;tbm=isch&amp;prmd=ivns&amp;tbnid=-gGSukGZ3YT1pM:&amp;imgrefurl=http://www.intrafish.no/norsk/bilder/article230301.ece&amp;docid=Ts1ZmGFo8o6FsM&amp;w=510&amp;h=491&amp;ei=6eNmTpTDOq3wmAX_1fy_DA&amp;zoom=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hk/imgres?q=bilder+av+laks&amp;hl=zh-CN&amp;newwindow=1&amp;safe=strict&amp;sa=X&amp;rlz=1R2GGHP_noCN425&amp;biw=1260&amp;bih=675&amp;tbm=isch&amp;prmd=ivns&amp;tbnid=QPYxAtCIko4y8M:&amp;imgrefurl=http://www.klio.no/search.php?qt=1&amp;cid=94.5&amp;docid=h7SKNtpOepmsVM&amp;w=600&amp;h=675&amp;ei=6eNmTpTDOq3wmAX_1fy_DA&amp;zoom=1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google.com.hk/imgres?q=bilder+av+laks&amp;hl=zh-CN&amp;newwindow=1&amp;safe=strict&amp;sa=X&amp;rlz=1R2GGHP_noCN425&amp;biw=1260&amp;bih=675&amp;tbm=isch&amp;prmd=ivns&amp;tbnid=05VniXiCdUS42M:&amp;imgrefurl=http://www.fjellstyrene.no/alen/Fotogalleri.htm&amp;docid=WiG0BkEeliE4GM&amp;w=400&amp;h=300&amp;ei=6eNmTpTDOq3wmAX_1fy_DA&amp;zoom=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google.com.hk/imgres?q=bilder+av+laks&amp;hl=zh-CN&amp;newwindow=1&amp;safe=strict&amp;sa=X&amp;rlz=1R2GGHP_noCN425&amp;biw=1260&amp;bih=675&amp;tbm=isch&amp;prmd=ivns&amp;tbnid=05VniXiCdUS42M:&amp;imgrefurl=http://www.fjellstyrene.no/alen/Fotogalleri.htm&amp;docid=WiG0BkEeliE4GM&amp;w=400&amp;h=300&amp;ei=6eNmTpTDOq3wmAX_1fy_DA&amp;zoom=1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492734" y="4365105"/>
            <a:ext cx="6194066" cy="864095"/>
          </a:xfrm>
        </p:spPr>
        <p:txBody>
          <a:bodyPr>
            <a:normAutofit fontScale="70000" lnSpcReduction="20000"/>
          </a:bodyPr>
          <a:lstStyle/>
          <a:p>
            <a:r>
              <a:rPr dirty="0" smtClean="0"/>
              <a:t>Mr. </a:t>
            </a:r>
            <a:r>
              <a:rPr dirty="0" err="1" smtClean="0"/>
              <a:t>Morten</a:t>
            </a:r>
            <a:r>
              <a:rPr dirty="0" smtClean="0"/>
              <a:t> </a:t>
            </a:r>
            <a:r>
              <a:rPr dirty="0" err="1" smtClean="0"/>
              <a:t>Tangen</a:t>
            </a:r>
            <a:r>
              <a:rPr dirty="0" smtClean="0"/>
              <a:t>, </a:t>
            </a:r>
          </a:p>
          <a:p>
            <a:r>
              <a:rPr lang="nb-NO" dirty="0" smtClean="0"/>
              <a:t>CEO SINOR AS</a:t>
            </a:r>
          </a:p>
          <a:p>
            <a:r>
              <a:rPr lang="nb-NO" dirty="0" smtClean="0"/>
              <a:t>Beijing 16th </a:t>
            </a:r>
            <a:r>
              <a:rPr lang="nb-NO" dirty="0" err="1" smtClean="0"/>
              <a:t>of</a:t>
            </a:r>
            <a:r>
              <a:rPr lang="nb-NO" dirty="0" smtClean="0"/>
              <a:t> September </a:t>
            </a:r>
            <a:r>
              <a:rPr lang="nb-NO" dirty="0" smtClean="0"/>
              <a:t>2012</a:t>
            </a:r>
            <a:endParaRPr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108986" y="836712"/>
            <a:ext cx="7577814" cy="3024337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/>
              <a:t> “</a:t>
            </a:r>
            <a:r>
              <a:rPr lang="en-US" sz="4800" b="1" dirty="0" smtClean="0"/>
              <a:t>FROM HEALTHY EGGS TO THE DINING TABLE.” </a:t>
            </a:r>
            <a:br>
              <a:rPr lang="en-US" sz="4800" b="1" dirty="0" smtClean="0"/>
            </a:br>
            <a:r>
              <a:rPr lang="en-US" b="1" dirty="0" smtClean="0"/>
              <a:t>Safe, premium quality, industrial produced Norwegian Atlantic Salmon and Fjord Salmon.</a:t>
            </a:r>
            <a:endParaRPr dirty="0"/>
          </a:p>
        </p:txBody>
      </p:sp>
      <p:pic>
        <p:nvPicPr>
          <p:cNvPr id="5" name="Bilde 1" descr="Kopi av sinor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4"/>
            <a:ext cx="8229600" cy="1989415"/>
          </a:xfrm>
        </p:spPr>
        <p:txBody>
          <a:bodyPr>
            <a:normAutofit/>
          </a:bodyPr>
          <a:lstStyle/>
          <a:p>
            <a:r>
              <a:rPr lang="nb-NO" sz="1400" dirty="0" err="1" smtClean="0"/>
              <a:t>Dr.stimulerer</a:t>
            </a:r>
            <a:r>
              <a:rPr lang="nb-NO" sz="1100" dirty="0" smtClean="0"/>
              <a:t> appetitten, gjør huden vakker og er ernæringsmessig </a:t>
            </a:r>
            <a:r>
              <a:rPr lang="nb-NO" dirty="0" smtClean="0"/>
              <a:t>velbalansert.</a:t>
            </a:r>
            <a:br>
              <a:rPr lang="nb-NO" dirty="0" smtClean="0"/>
            </a:br>
            <a:endParaRPr lang="en-GB" dirty="0"/>
          </a:p>
        </p:txBody>
      </p:sp>
      <p:pic>
        <p:nvPicPr>
          <p:cNvPr id="4" name="Bilde 3" descr="http://www.seafood.no/_binary?id=10247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ktangel 6"/>
          <p:cNvSpPr/>
          <p:nvPr/>
        </p:nvSpPr>
        <p:spPr>
          <a:xfrm>
            <a:off x="683568" y="0"/>
            <a:ext cx="806489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000" b="1" dirty="0" err="1" smtClean="0"/>
              <a:t>Dermatologist</a:t>
            </a:r>
            <a:r>
              <a:rPr lang="nb-NO" sz="2000" b="1" dirty="0" smtClean="0"/>
              <a:t> Dr. </a:t>
            </a:r>
            <a:r>
              <a:rPr lang="nb-NO" sz="2000" b="1" dirty="0" err="1" smtClean="0"/>
              <a:t>Wu</a:t>
            </a:r>
            <a:r>
              <a:rPr lang="nb-NO" sz="2000" b="1" dirty="0" smtClean="0"/>
              <a:t> </a:t>
            </a:r>
            <a:r>
              <a:rPr lang="nb-NO" sz="2000" b="1" dirty="0" err="1" smtClean="0"/>
              <a:t>Yan</a:t>
            </a:r>
            <a:r>
              <a:rPr lang="nb-NO" sz="2000" b="1" dirty="0" smtClean="0"/>
              <a:t>, at BUH, </a:t>
            </a:r>
            <a:r>
              <a:rPr lang="nb-NO" sz="2000" b="1" dirty="0" err="1" smtClean="0"/>
              <a:t>calls</a:t>
            </a:r>
            <a:r>
              <a:rPr lang="nb-NO" sz="2000" b="1" dirty="0" smtClean="0"/>
              <a:t> </a:t>
            </a:r>
            <a:r>
              <a:rPr lang="nb-NO" sz="2000" b="1" dirty="0" err="1" smtClean="0"/>
              <a:t>this</a:t>
            </a:r>
            <a:r>
              <a:rPr lang="nb-NO" sz="2000" b="1" dirty="0" smtClean="0"/>
              <a:t> </a:t>
            </a:r>
            <a:r>
              <a:rPr lang="nb-NO" sz="2000" b="1" dirty="0" err="1" smtClean="0"/>
              <a:t>dish</a:t>
            </a:r>
            <a:r>
              <a:rPr lang="nb-NO" sz="2000" b="1" dirty="0" smtClean="0"/>
              <a:t>;</a:t>
            </a:r>
          </a:p>
          <a:p>
            <a:pPr algn="ctr"/>
            <a:r>
              <a:rPr lang="nb-NO" dirty="0" smtClean="0"/>
              <a:t> </a:t>
            </a:r>
            <a:r>
              <a:rPr lang="nb-NO" sz="3200" b="1" dirty="0" smtClean="0"/>
              <a:t>”YOUNG &amp; CHARMING PRINCESS..</a:t>
            </a:r>
          </a:p>
          <a:p>
            <a:pPr algn="ctr"/>
            <a:r>
              <a:rPr lang="nb-NO" sz="2400" b="1" dirty="0" smtClean="0"/>
              <a:t>– </a:t>
            </a:r>
            <a:r>
              <a:rPr lang="nb-NO" sz="2400" b="1" dirty="0" err="1" smtClean="0"/>
              <a:t>perfect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nutrition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that</a:t>
            </a:r>
            <a:r>
              <a:rPr lang="nb-NO" sz="2400" b="1" dirty="0" smtClean="0"/>
              <a:t>  </a:t>
            </a:r>
            <a:r>
              <a:rPr lang="nb-NO" sz="2400" b="1" dirty="0" err="1" smtClean="0"/>
              <a:t>enhances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the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beauty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of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the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skin</a:t>
            </a:r>
            <a:r>
              <a:rPr lang="nb-NO" sz="2400" b="1" dirty="0" smtClean="0"/>
              <a:t>.”</a:t>
            </a:r>
            <a:r>
              <a:rPr lang="nb-NO" dirty="0" smtClean="0"/>
              <a:t/>
            </a:r>
            <a:br>
              <a:rPr lang="nb-NO" dirty="0" smtClean="0"/>
            </a:b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46856" y="359465"/>
            <a:ext cx="8229600" cy="837287"/>
          </a:xfrm>
        </p:spPr>
        <p:txBody>
          <a:bodyPr/>
          <a:lstStyle/>
          <a:p>
            <a:pPr algn="ctr"/>
            <a:r>
              <a:rPr lang="en-GB" b="1" dirty="0" smtClean="0"/>
              <a:t>FJORD TROUT - SASHIMI QUALITY</a:t>
            </a:r>
            <a:endParaRPr lang="en-GB" b="1" dirty="0"/>
          </a:p>
        </p:txBody>
      </p:sp>
      <p:pic>
        <p:nvPicPr>
          <p:cNvPr id="4" name="Bilde 3" descr="C:\Users\Sinor AS\AppData\Local\Microsoft\Windows\Temporary Internet Files\Content.IE5\N0AM778W\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58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e 4" descr="C:\Users\Sinor AS\AppData\Local\Microsoft\Windows\Temporary Internet Files\Content.IE5\N0AM778W\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59"/>
            <a:ext cx="9144000" cy="558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765279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 smtClean="0"/>
              <a:t>ATLANTIC  SALMON – A FAVORITE SUSHI</a:t>
            </a:r>
            <a:endParaRPr lang="en-GB" sz="3200" b="1" dirty="0"/>
          </a:p>
        </p:txBody>
      </p:sp>
      <p:pic>
        <p:nvPicPr>
          <p:cNvPr id="4" name="il_fi" descr="http://www.fullfish.net/assets/seafoodPics/optimized/caviarShrimp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693271"/>
          </a:xfrm>
        </p:spPr>
        <p:txBody>
          <a:bodyPr/>
          <a:lstStyle/>
          <a:p>
            <a:pPr algn="ctr"/>
            <a:r>
              <a:rPr lang="en-GB" b="1" dirty="0" smtClean="0"/>
              <a:t>QUALITY SUSHI</a:t>
            </a:r>
            <a:endParaRPr lang="en-GB" b="1" dirty="0"/>
          </a:p>
        </p:txBody>
      </p:sp>
      <p:pic>
        <p:nvPicPr>
          <p:cNvPr id="4" name="Bilde 3" descr="C:\Users\Sinor AS\AppData\Local\Microsoft\Windows\Temporary Internet Files\Content.IE5\3EJ2RPTV\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3"/>
            <a:ext cx="914400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765279"/>
          </a:xfrm>
        </p:spPr>
        <p:txBody>
          <a:bodyPr/>
          <a:lstStyle/>
          <a:p>
            <a:pPr algn="ctr"/>
            <a:r>
              <a:rPr lang="en-GB" b="1" dirty="0" smtClean="0"/>
              <a:t>CRUNCHY SALMON EGGS – CAVIAR</a:t>
            </a:r>
            <a:endParaRPr lang="en-GB" b="1" dirty="0"/>
          </a:p>
        </p:txBody>
      </p:sp>
      <p:pic>
        <p:nvPicPr>
          <p:cNvPr id="4" name="Bilde 3" descr="http://ua.all.biz/img/ua/catalog/969955.jpeg">
            <a:hlinkClick r:id="rId2" tgtFrame="&quot;_blank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e 1" descr="Kopi av sinor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693271"/>
          </a:xfrm>
        </p:spPr>
        <p:txBody>
          <a:bodyPr/>
          <a:lstStyle/>
          <a:p>
            <a:pPr algn="ctr"/>
            <a:r>
              <a:rPr lang="en-GB" b="1" dirty="0" smtClean="0"/>
              <a:t>ONE FISH BECOMING FAMOUS</a:t>
            </a:r>
            <a:endParaRPr lang="en-GB" b="1" dirty="0"/>
          </a:p>
        </p:txBody>
      </p:sp>
      <p:pic>
        <p:nvPicPr>
          <p:cNvPr id="4" name="Bilde 3" descr="C:\Users\Sinor AS\AppData\Local\Microsoft\Windows\Temporary Internet Files\Content.IE5\N0AM778W\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196752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/>
              <a:t>FROM COMMODETY TO INTERNATIONAL BRAND</a:t>
            </a:r>
            <a:endParaRPr lang="en-GB" b="1" dirty="0"/>
          </a:p>
        </p:txBody>
      </p:sp>
      <p:pic>
        <p:nvPicPr>
          <p:cNvPr id="4" name="rg_hi" descr="http://t2.gstatic.com/images?q=tbn:ANd9GcQkydzOD3DGIqnu0Dgr3vLwYLNJbp3c4Km-KWTzbKL86oRVyTtn">
            <a:hlinkClick r:id="rId2" tgtFrame="&quot;_blank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e 1" descr="Kopi av sinor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NORWEGIAN ATLANTIC SALMON is the most attractive, identifiable and accepted fish on color, texture &amp; taste by both children and adults </a:t>
            </a:r>
            <a:br>
              <a:rPr lang="en-US" b="1" dirty="0" smtClean="0"/>
            </a:br>
            <a:endParaRPr lang="en-US" b="1" dirty="0" smtClean="0"/>
          </a:p>
          <a:p>
            <a:r>
              <a:rPr lang="en-US" b="1" dirty="0" smtClean="0"/>
              <a:t>Offering an excellent source of nutrients</a:t>
            </a:r>
            <a:br>
              <a:rPr lang="en-US" b="1" dirty="0" smtClean="0"/>
            </a:br>
            <a:endParaRPr lang="en-US" b="1" dirty="0" smtClean="0"/>
          </a:p>
          <a:p>
            <a:r>
              <a:rPr lang="en-US" b="1" dirty="0" smtClean="0"/>
              <a:t>Increased consumption of omega 3 rich fish is  linked with reductions in cardiovascular diseases, strokes and some type of cancer and has positive effects on the immune system.</a:t>
            </a:r>
          </a:p>
          <a:p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WHY ATLANTIC SALMON ?</a:t>
            </a:r>
            <a:br>
              <a:rPr lang="en-US" b="1" dirty="0" smtClean="0"/>
            </a:br>
            <a:endParaRPr lang="en-GB" dirty="0"/>
          </a:p>
        </p:txBody>
      </p:sp>
      <p:sp>
        <p:nvSpPr>
          <p:cNvPr id="4" name="Rektangel 3"/>
          <p:cNvSpPr/>
          <p:nvPr/>
        </p:nvSpPr>
        <p:spPr>
          <a:xfrm>
            <a:off x="1043608" y="2060848"/>
            <a:ext cx="5814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. </a:t>
            </a:r>
          </a:p>
          <a:p>
            <a:endParaRPr lang="en-US" dirty="0" smtClean="0"/>
          </a:p>
        </p:txBody>
      </p:sp>
      <p:pic>
        <p:nvPicPr>
          <p:cNvPr id="6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half" idx="1"/>
          </p:nvPr>
        </p:nvSpPr>
        <p:spPr>
          <a:xfrm>
            <a:off x="0" y="1412776"/>
            <a:ext cx="4495800" cy="4713387"/>
          </a:xfrm>
        </p:spPr>
        <p:txBody>
          <a:bodyPr>
            <a:normAutofit fontScale="77500" lnSpcReduction="20000"/>
          </a:bodyPr>
          <a:lstStyle/>
          <a:p>
            <a:endParaRPr lang="en-GB" dirty="0" smtClean="0"/>
          </a:p>
          <a:p>
            <a:r>
              <a:rPr lang="en-GB" dirty="0" smtClean="0"/>
              <a:t>Billion of NOK invested in international marketing.</a:t>
            </a:r>
          </a:p>
          <a:p>
            <a:r>
              <a:rPr lang="en-GB" dirty="0" smtClean="0"/>
              <a:t>World wide logistics.</a:t>
            </a:r>
          </a:p>
          <a:p>
            <a:r>
              <a:rPr lang="en-GB" dirty="0" smtClean="0"/>
              <a:t>“One fist” - not 5 fingers.</a:t>
            </a:r>
          </a:p>
          <a:p>
            <a:r>
              <a:rPr lang="en-GB" dirty="0" smtClean="0"/>
              <a:t>All year supply</a:t>
            </a:r>
          </a:p>
          <a:p>
            <a:r>
              <a:rPr lang="en-GB" dirty="0" smtClean="0"/>
              <a:t>Traceability</a:t>
            </a:r>
          </a:p>
          <a:p>
            <a:r>
              <a:rPr lang="en-GB" dirty="0" smtClean="0"/>
              <a:t>Standardization</a:t>
            </a:r>
          </a:p>
          <a:p>
            <a:r>
              <a:rPr lang="en-GB" dirty="0" smtClean="0"/>
              <a:t>Governmental inspection &amp; enforcement</a:t>
            </a:r>
          </a:p>
          <a:p>
            <a:r>
              <a:rPr lang="en-GB" dirty="0" smtClean="0"/>
              <a:t>Safe &amp; Healthy – building;</a:t>
            </a:r>
            <a:br>
              <a:rPr lang="en-GB" dirty="0" smtClean="0"/>
            </a:br>
            <a:endParaRPr lang="en-GB" dirty="0" smtClean="0"/>
          </a:p>
          <a:p>
            <a:pPr algn="ctr">
              <a:buNone/>
            </a:pPr>
            <a:r>
              <a:rPr lang="en-GB" sz="4800" b="1" i="1" dirty="0" smtClean="0">
                <a:solidFill>
                  <a:srgbClr val="FF0000"/>
                </a:solidFill>
              </a:rPr>
              <a:t>CONSUMER TRUST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09295"/>
          </a:xfrm>
        </p:spPr>
        <p:txBody>
          <a:bodyPr>
            <a:noAutofit/>
          </a:bodyPr>
          <a:lstStyle/>
          <a:p>
            <a:pPr algn="ctr"/>
            <a:r>
              <a:rPr lang="en-GB" sz="6600" b="1" dirty="0" smtClean="0"/>
              <a:t>MARKETING</a:t>
            </a:r>
            <a:endParaRPr lang="en-GB" sz="6600" b="1" dirty="0"/>
          </a:p>
        </p:txBody>
      </p:sp>
      <p:pic>
        <p:nvPicPr>
          <p:cNvPr id="5" name="Bilde 1" descr="Kopi av sinor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rg_hi" descr="http://t1.gstatic.com/images?q=tbn:ANd9GcRhMvnYsH0im1RzuTaZaRnIF_NjdEoabnD4OUVD-xrh-yq79NNh">
            <a:hlinkClick r:id="rId3" tgtFrame="&quot;_blank&quot;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556792"/>
            <a:ext cx="410445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>
          <a:xfrm>
            <a:off x="395536" y="1600200"/>
            <a:ext cx="8352928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GB" b="1" dirty="0" smtClean="0"/>
              <a:t>CHASING;</a:t>
            </a:r>
          </a:p>
          <a:p>
            <a:pPr>
              <a:buNone/>
            </a:pPr>
            <a:endParaRPr lang="en-GB" b="1" dirty="0" smtClean="0"/>
          </a:p>
          <a:p>
            <a:pPr>
              <a:buNone/>
            </a:pPr>
            <a:r>
              <a:rPr lang="en-GB" sz="4000" b="1" dirty="0" smtClean="0"/>
              <a:t>QUALITY, </a:t>
            </a:r>
          </a:p>
          <a:p>
            <a:pPr>
              <a:buNone/>
            </a:pPr>
            <a:r>
              <a:rPr lang="en-GB" sz="6000" b="1" dirty="0" smtClean="0"/>
              <a:t>QUALITY,</a:t>
            </a:r>
          </a:p>
          <a:p>
            <a:pPr>
              <a:buNone/>
            </a:pPr>
            <a:r>
              <a:rPr lang="en-GB" sz="8000" b="1" dirty="0" smtClean="0"/>
              <a:t>QUALITY……</a:t>
            </a:r>
          </a:p>
          <a:p>
            <a:pPr>
              <a:buNone/>
            </a:pPr>
            <a:endParaRPr lang="en-GB" sz="1900" b="1" dirty="0" smtClean="0"/>
          </a:p>
          <a:p>
            <a:pPr>
              <a:buFontTx/>
              <a:buChar char="-"/>
            </a:pPr>
            <a:r>
              <a:rPr lang="en-GB" dirty="0" smtClean="0"/>
              <a:t>AS DEFINED BY THE CONSUMER</a:t>
            </a:r>
            <a:r>
              <a:rPr lang="en-GB" sz="3200" b="1" dirty="0" smtClean="0"/>
              <a:t>; </a:t>
            </a:r>
            <a:br>
              <a:rPr lang="en-GB" sz="3200" b="1" dirty="0" smtClean="0"/>
            </a:br>
            <a:endParaRPr lang="en-GB" sz="3200" b="1" dirty="0" smtClean="0"/>
          </a:p>
          <a:p>
            <a:pPr algn="ctr">
              <a:buNone/>
            </a:pPr>
            <a:r>
              <a:rPr lang="en-GB" sz="3000" b="1" dirty="0" smtClean="0"/>
              <a:t>SAFE- HEALTHY- RICH IN FLAVOUR - AFFORDABLE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81303"/>
          </a:xfrm>
        </p:spPr>
        <p:txBody>
          <a:bodyPr>
            <a:noAutofit/>
          </a:bodyPr>
          <a:lstStyle/>
          <a:p>
            <a:pPr algn="ctr"/>
            <a:r>
              <a:rPr lang="en-GB" sz="6600" b="1" dirty="0" smtClean="0"/>
              <a:t>CONSUMER TRUST</a:t>
            </a:r>
            <a:endParaRPr lang="en-GB" sz="6600" b="1" dirty="0"/>
          </a:p>
        </p:txBody>
      </p:sp>
      <p:pic>
        <p:nvPicPr>
          <p:cNvPr id="5" name="Bilde 1" descr="Kopi av sinor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>
          <a:xfrm>
            <a:off x="457200" y="3429000"/>
            <a:ext cx="8229600" cy="2697163"/>
          </a:xfrm>
        </p:spPr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693271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/>
              <a:t>NORWEGIAN ATLANTIC SALMON</a:t>
            </a:r>
            <a:endParaRPr lang="en-GB" b="1" dirty="0"/>
          </a:p>
        </p:txBody>
      </p:sp>
      <p:pic>
        <p:nvPicPr>
          <p:cNvPr id="4" name="Bilde 3" descr="http://www.seafood.no/_binary?id=299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856895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Three main factors</a:t>
            </a:r>
            <a:r>
              <a:rPr lang="en-US" dirty="0" smtClean="0"/>
              <a:t>: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In 2010 the production of Atlantic salmon and fjord salmon was approximately 1.3 million ton – equivalent to only 2.5% of farmed sea food world wide.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Yearly export value exceeding RMB 30 billion.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Currently exported to more than 60 countries. </a:t>
            </a:r>
          </a:p>
          <a:p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864096"/>
          </a:xfrm>
        </p:spPr>
        <p:txBody>
          <a:bodyPr>
            <a:normAutofit/>
          </a:bodyPr>
          <a:lstStyle/>
          <a:p>
            <a:r>
              <a:rPr lang="en-US" b="1" dirty="0" smtClean="0"/>
              <a:t>THE NORWEGIAN SALMON SUCCESS: </a:t>
            </a:r>
            <a:endParaRPr lang="en-GB" dirty="0"/>
          </a:p>
        </p:txBody>
      </p:sp>
      <p:pic>
        <p:nvPicPr>
          <p:cNvPr id="5" name="Bilde 1" descr="Kopi av sinor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sz="3600" dirty="0" smtClean="0"/>
              <a:t/>
            </a:r>
            <a:br>
              <a:rPr lang="en-GB" sz="3600" dirty="0" smtClean="0"/>
            </a:br>
            <a:endParaRPr lang="en-GB" sz="3600" dirty="0" smtClean="0"/>
          </a:p>
          <a:p>
            <a:r>
              <a:rPr lang="en-GB" sz="3600" dirty="0" smtClean="0"/>
              <a:t>IT WAS NOT ALWAYS A SUCCESS!</a:t>
            </a:r>
            <a:br>
              <a:rPr lang="en-GB" sz="3600" dirty="0" smtClean="0"/>
            </a:br>
            <a:r>
              <a:rPr lang="en-GB" sz="3600" dirty="0" smtClean="0"/>
              <a:t/>
            </a:r>
            <a:br>
              <a:rPr lang="en-GB" sz="3600" dirty="0" smtClean="0"/>
            </a:br>
            <a:endParaRPr lang="en-GB" sz="3600" dirty="0" smtClean="0"/>
          </a:p>
          <a:p>
            <a:r>
              <a:rPr lang="en-GB" sz="3600" dirty="0" smtClean="0"/>
              <a:t>THE SUCCESS DID NOT COME FOR FREE!</a:t>
            </a:r>
            <a:endParaRPr lang="en-GB" sz="3600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09295"/>
          </a:xfrm>
        </p:spPr>
        <p:txBody>
          <a:bodyPr/>
          <a:lstStyle/>
          <a:p>
            <a:pPr algn="ctr"/>
            <a:r>
              <a:rPr lang="en-GB" b="1" dirty="0" smtClean="0"/>
              <a:t>WHAT IS THE SUCCESS HISTORY?</a:t>
            </a:r>
            <a:endParaRPr lang="en-GB" b="1" dirty="0"/>
          </a:p>
        </p:txBody>
      </p:sp>
      <p:pic>
        <p:nvPicPr>
          <p:cNvPr id="4" name="Bilde 1" descr="Kopi av sinor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>
          <a:xfrm>
            <a:off x="457200" y="2348880"/>
            <a:ext cx="8229600" cy="37772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pPr>
              <a:buNone/>
            </a:pP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81303"/>
          </a:xfrm>
        </p:spPr>
        <p:txBody>
          <a:bodyPr>
            <a:normAutofit/>
          </a:bodyPr>
          <a:lstStyle/>
          <a:p>
            <a:r>
              <a:rPr lang="en-GB" sz="4800" b="1" dirty="0" smtClean="0"/>
              <a:t>Some 20 years ago……</a:t>
            </a:r>
            <a:endParaRPr lang="en-GB" sz="3100" dirty="0"/>
          </a:p>
        </p:txBody>
      </p:sp>
      <p:pic>
        <p:nvPicPr>
          <p:cNvPr id="7" name="rg_hi" descr="http://t3.gstatic.com/images?q=tbn:ANd9GcQrNaYWjmoRqqbUWIdqBLpmczV4djgTGXeaFtzPmAkBzAJKrh0xFg">
            <a:hlinkClick r:id="rId2" tgtFrame="&quot;_blank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7"/>
            <a:ext cx="9144000" cy="5445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Bilde 1" descr="Kopi av sinor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Too small off shore production units.</a:t>
            </a:r>
          </a:p>
          <a:p>
            <a:r>
              <a:rPr lang="en-GB" dirty="0" smtClean="0"/>
              <a:t>Insufficient farmer competence</a:t>
            </a:r>
          </a:p>
          <a:p>
            <a:r>
              <a:rPr lang="en-GB" dirty="0" smtClean="0"/>
              <a:t>Very intensive farming</a:t>
            </a:r>
          </a:p>
          <a:p>
            <a:r>
              <a:rPr lang="en-GB" dirty="0" smtClean="0"/>
              <a:t>Low level of hygiene</a:t>
            </a:r>
          </a:p>
          <a:p>
            <a:r>
              <a:rPr lang="en-GB" dirty="0" smtClean="0"/>
              <a:t>Lacking veterinarian skills.</a:t>
            </a:r>
          </a:p>
          <a:p>
            <a:r>
              <a:rPr lang="en-GB" dirty="0" smtClean="0"/>
              <a:t>Heavy antibiotics treatments.</a:t>
            </a:r>
          </a:p>
          <a:p>
            <a:r>
              <a:rPr lang="en-GB" dirty="0" smtClean="0"/>
              <a:t>Feed &amp; breeding limitations.</a:t>
            </a:r>
          </a:p>
          <a:p>
            <a:r>
              <a:rPr lang="en-GB" dirty="0" smtClean="0"/>
              <a:t>Lack of comprehensive management approach.</a:t>
            </a:r>
          </a:p>
          <a:p>
            <a:r>
              <a:rPr lang="en-GB" dirty="0" smtClean="0"/>
              <a:t>Break down of markets.</a:t>
            </a:r>
          </a:p>
          <a:p>
            <a:r>
              <a:rPr lang="en-GB" dirty="0" smtClean="0"/>
              <a:t>Bankruptcies</a:t>
            </a:r>
          </a:p>
          <a:p>
            <a:endParaRPr lang="en-GB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693271"/>
          </a:xfrm>
        </p:spPr>
        <p:txBody>
          <a:bodyPr/>
          <a:lstStyle/>
          <a:p>
            <a:r>
              <a:rPr lang="en-GB" dirty="0" smtClean="0"/>
              <a:t>What happened……?</a:t>
            </a:r>
            <a:endParaRPr lang="en-GB" dirty="0"/>
          </a:p>
        </p:txBody>
      </p:sp>
      <p:pic>
        <p:nvPicPr>
          <p:cNvPr id="5" name="rg_hi" descr="http://t3.gstatic.com/images?q=tbn:ANd9GcQrNaYWjmoRqqbUWIdqBLpmczV4djgTGXeaFtzPmAkBzAJKrh0xFg">
            <a:hlinkClick r:id="rId2" tgtFrame="&quot;_blank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276872"/>
            <a:ext cx="4032448" cy="345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e 1" descr="Kopi av sinor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Cooperation between government &amp; industry</a:t>
            </a:r>
          </a:p>
          <a:p>
            <a:r>
              <a:rPr lang="en-GB" dirty="0" smtClean="0"/>
              <a:t>Introduction of target legislation</a:t>
            </a:r>
          </a:p>
          <a:p>
            <a:r>
              <a:rPr lang="en-GB" dirty="0" smtClean="0"/>
              <a:t>Intensified investment and scope of research</a:t>
            </a:r>
          </a:p>
          <a:p>
            <a:r>
              <a:rPr lang="en-GB" dirty="0" smtClean="0"/>
              <a:t>Industrial consolidation; from 1.200 farmers to 10 major companies.</a:t>
            </a:r>
          </a:p>
          <a:p>
            <a:r>
              <a:rPr lang="en-GB" dirty="0" smtClean="0"/>
              <a:t>Tractability &amp; accountability.</a:t>
            </a:r>
          </a:p>
          <a:p>
            <a:r>
              <a:rPr lang="en-GB" dirty="0" smtClean="0"/>
              <a:t>Redesign of production facilities – focus on environment</a:t>
            </a:r>
          </a:p>
          <a:p>
            <a:r>
              <a:rPr lang="en-GB" dirty="0" smtClean="0"/>
              <a:t>Implementation of Health &amp; Safety programs.</a:t>
            </a:r>
          </a:p>
          <a:p>
            <a:r>
              <a:rPr lang="en-GB" dirty="0" smtClean="0"/>
              <a:t>Gradual abolishment of antibiotics.</a:t>
            </a:r>
          </a:p>
          <a:p>
            <a:r>
              <a:rPr lang="en-GB" dirty="0" smtClean="0"/>
              <a:t>Increased specialisation of complimentary service industries</a:t>
            </a:r>
          </a:p>
          <a:p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765279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/>
              <a:t>INDUSTRIAL TURN AROUND STRATEGY:</a:t>
            </a:r>
            <a:endParaRPr lang="en-GB" b="1" dirty="0"/>
          </a:p>
        </p:txBody>
      </p:sp>
      <p:pic>
        <p:nvPicPr>
          <p:cNvPr id="4" name="Bilde 1" descr="Kopi av sinor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268760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/>
              <a:t>INTERNATIONAL SUSTAINABILITY - ECOLOGY</a:t>
            </a:r>
            <a:r>
              <a:rPr lang="en-GB" sz="1100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GB" sz="1300" dirty="0" smtClean="0"/>
              <a:t>FOTO: SKRETTING</a:t>
            </a:r>
            <a:endParaRPr lang="en-GB" sz="1300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3999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8850" name="Picture 2" descr="C:\Users\Sinor AS\AppData\Local\Microsoft\Windows\Temporary Internet Files\Content.IE5\3EJ2RPTV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837287"/>
          </a:xfrm>
        </p:spPr>
        <p:txBody>
          <a:bodyPr/>
          <a:lstStyle/>
          <a:p>
            <a:pPr algn="ctr"/>
            <a:r>
              <a:rPr lang="en-GB" b="1" dirty="0" smtClean="0"/>
              <a:t>FROM ECOLOGY TO BLUE ECONOMY</a:t>
            </a:r>
            <a:endParaRPr lang="en-GB" b="1" dirty="0"/>
          </a:p>
        </p:txBody>
      </p:sp>
      <p:pic>
        <p:nvPicPr>
          <p:cNvPr id="4" name="Bilde 1" descr="Kopi av sinor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e 5" descr="sea cage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e 1" descr="Kopi av sinor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09320"/>
            <a:ext cx="1763688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693271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/>
              <a:t>BLUE ECOMOMY – SUSTAINABILITY</a:t>
            </a:r>
            <a:endParaRPr lang="en-GB" b="1" dirty="0"/>
          </a:p>
        </p:txBody>
      </p:sp>
      <p:pic>
        <p:nvPicPr>
          <p:cNvPr id="77826" name="Picture 2" descr="C:\Users\Sinor AS\AppData\Local\Microsoft\Windows\Temporary Internet Files\Content.IE5\3EJ2RPTV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765279"/>
          </a:xfrm>
        </p:spPr>
        <p:txBody>
          <a:bodyPr/>
          <a:lstStyle/>
          <a:p>
            <a:pPr algn="ctr"/>
            <a:r>
              <a:rPr lang="en-GB" b="1" dirty="0" smtClean="0"/>
              <a:t>25 kg of PREMIUM SALMON</a:t>
            </a:r>
            <a:endParaRPr lang="en-GB" b="1" dirty="0"/>
          </a:p>
        </p:txBody>
      </p:sp>
      <p:pic>
        <p:nvPicPr>
          <p:cNvPr id="4" name="il_fi" descr="http://nma.uib.no/nma/upload/bilder/Paul-laks-2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8424936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 smtClean="0"/>
          </a:p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864096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Norwegian Fjord Salmon</a:t>
            </a:r>
            <a:endParaRPr lang="en-GB" sz="4000" dirty="0"/>
          </a:p>
        </p:txBody>
      </p:sp>
      <p:pic>
        <p:nvPicPr>
          <p:cNvPr id="4" name="Bilde 3" descr="http://www.seaborn.no/en/editor/tiny_mce/plugins/imanager/images/orret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914400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e 1" descr="Kopi av sinor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b="1" dirty="0" smtClean="0"/>
          </a:p>
          <a:p>
            <a:r>
              <a:rPr lang="en-US" b="1" dirty="0" smtClean="0"/>
              <a:t>Before 2025, the World Population will exceed 10 billion people</a:t>
            </a:r>
            <a:br>
              <a:rPr lang="en-US" b="1" dirty="0" smtClean="0"/>
            </a:br>
            <a:r>
              <a:rPr lang="en-US" b="1" dirty="0" smtClean="0"/>
              <a:t> </a:t>
            </a:r>
          </a:p>
          <a:p>
            <a:r>
              <a:rPr lang="en-US" b="1" dirty="0" smtClean="0"/>
              <a:t>Depending on certain assumptions about affluence, diet composition and food waste the calculations imply an increase in total food production of 70% on current production level during the same period.</a:t>
            </a: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GENERAL BACKGROUND</a:t>
            </a:r>
            <a:endParaRPr lang="en-GB" dirty="0"/>
          </a:p>
        </p:txBody>
      </p:sp>
      <p:pic>
        <p:nvPicPr>
          <p:cNvPr id="5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b="1" dirty="0" smtClean="0"/>
          </a:p>
          <a:p>
            <a:r>
              <a:rPr lang="en-GB" b="1" dirty="0" smtClean="0"/>
              <a:t>The majority of this population will be urbanized.</a:t>
            </a:r>
            <a:br>
              <a:rPr lang="en-GB" b="1" dirty="0" smtClean="0"/>
            </a:br>
            <a:endParaRPr lang="en-GB" b="1" dirty="0" smtClean="0"/>
          </a:p>
          <a:p>
            <a:r>
              <a:rPr lang="en-GB" b="1" dirty="0" smtClean="0"/>
              <a:t>The importance of nutrient, safe, healthy sea food will play an increasingly important role for both the society and the consumer.</a:t>
            </a:r>
          </a:p>
          <a:p>
            <a:endParaRPr lang="en-GB" b="1" dirty="0" smtClean="0"/>
          </a:p>
          <a:p>
            <a:r>
              <a:rPr lang="en-GB" b="1" dirty="0" smtClean="0"/>
              <a:t>Sustainability is a global challenge</a:t>
            </a:r>
            <a:endParaRPr lang="en-GB" b="1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GENERAL BACKGROUND</a:t>
            </a:r>
            <a:endParaRPr lang="en-GB" dirty="0"/>
          </a:p>
        </p:txBody>
      </p:sp>
      <p:pic>
        <p:nvPicPr>
          <p:cNvPr id="5" name="Bilde 1" descr="Kopi av sinor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Total fish demand is likely to increase significantly.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Sea-caught fisheries will be conservation-managed to seek to maintain present levels of production.</a:t>
            </a:r>
            <a:br>
              <a:rPr lang="en-US" dirty="0" smtClean="0"/>
            </a:br>
            <a:r>
              <a:rPr lang="en-US" dirty="0" smtClean="0"/>
              <a:t> </a:t>
            </a:r>
          </a:p>
          <a:p>
            <a:r>
              <a:rPr lang="en-US" b="1" i="1" u="sng" dirty="0" smtClean="0"/>
              <a:t>Aquaculture production will continue its ongoing trend to provide a larger proportion of total fish production.</a:t>
            </a:r>
            <a:br>
              <a:rPr lang="en-US" b="1" i="1" u="sng" dirty="0" smtClean="0"/>
            </a:br>
            <a:endParaRPr lang="en-US" b="1" i="1" u="sng" dirty="0" smtClean="0"/>
          </a:p>
          <a:p>
            <a:r>
              <a:rPr lang="en-US" dirty="0" smtClean="0"/>
              <a:t>Total fish consumption per head will increase for health reasons. </a:t>
            </a:r>
          </a:p>
          <a:p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83728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THE PROSPECT OF THE BLUE ECONOMY</a:t>
            </a:r>
            <a:endParaRPr lang="en-GB" dirty="0"/>
          </a:p>
        </p:txBody>
      </p:sp>
      <p:pic>
        <p:nvPicPr>
          <p:cNvPr id="6" name="Bilde 1" descr="Kopi av sinor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0" hangingPunct="0">
              <a:spcBef>
                <a:spcPct val="20000"/>
              </a:spcBef>
              <a:buClr>
                <a:schemeClr val="folHlink"/>
              </a:buClr>
              <a:buSzPct val="85000"/>
              <a:buFont typeface="Wingdings 2" pitchFamily="18" charset="2"/>
              <a:buChar char="¡"/>
            </a:pPr>
            <a:r>
              <a:rPr lang="en-US" b="1" dirty="0" smtClean="0"/>
              <a:t>Profitable</a:t>
            </a:r>
          </a:p>
          <a:p>
            <a:pPr eaLnBrk="0" hangingPunct="0">
              <a:spcBef>
                <a:spcPct val="20000"/>
              </a:spcBef>
              <a:buClr>
                <a:schemeClr val="folHlink"/>
              </a:buClr>
              <a:buSzPct val="85000"/>
              <a:buFont typeface="Wingdings 2" pitchFamily="18" charset="2"/>
              <a:buChar char="¡"/>
            </a:pPr>
            <a:r>
              <a:rPr lang="en-US" b="1" dirty="0" smtClean="0"/>
              <a:t>Control of all production parameters</a:t>
            </a:r>
          </a:p>
          <a:p>
            <a:pPr eaLnBrk="0" hangingPunct="0">
              <a:spcBef>
                <a:spcPct val="20000"/>
              </a:spcBef>
              <a:buClr>
                <a:schemeClr val="folHlink"/>
              </a:buClr>
              <a:buSzPct val="85000"/>
              <a:buFont typeface="Wingdings 2" pitchFamily="18" charset="2"/>
              <a:buChar char="¡"/>
            </a:pPr>
            <a:r>
              <a:rPr lang="en-US" b="1" dirty="0" smtClean="0"/>
              <a:t>Closeness to market – new distribution opportunities</a:t>
            </a:r>
          </a:p>
          <a:p>
            <a:pPr eaLnBrk="0" hangingPunct="0">
              <a:spcBef>
                <a:spcPct val="20000"/>
              </a:spcBef>
              <a:buClr>
                <a:schemeClr val="folHlink"/>
              </a:buClr>
              <a:buSzPct val="85000"/>
              <a:buFont typeface="Wingdings 2" pitchFamily="18" charset="2"/>
              <a:buChar char="¡"/>
            </a:pPr>
            <a:r>
              <a:rPr lang="en-US" b="1" dirty="0" smtClean="0"/>
              <a:t>Sustainable </a:t>
            </a:r>
          </a:p>
          <a:p>
            <a:pPr eaLnBrk="0" hangingPunct="0">
              <a:spcBef>
                <a:spcPct val="20000"/>
              </a:spcBef>
              <a:buClr>
                <a:schemeClr val="folHlink"/>
              </a:buClr>
              <a:buSzPct val="85000"/>
              <a:buFont typeface="Wingdings 2" pitchFamily="18" charset="2"/>
              <a:buChar char="¡"/>
            </a:pPr>
            <a:r>
              <a:rPr lang="en-US" b="1" dirty="0" smtClean="0"/>
              <a:t>Environmentally safe - waste treatment  represents substantial incremental earnings</a:t>
            </a:r>
          </a:p>
          <a:p>
            <a:pPr eaLnBrk="0" hangingPunct="0">
              <a:spcBef>
                <a:spcPct val="20000"/>
              </a:spcBef>
              <a:buClr>
                <a:schemeClr val="folHlink"/>
              </a:buClr>
              <a:buSzPct val="85000"/>
              <a:buFont typeface="Wingdings 2" pitchFamily="18" charset="2"/>
              <a:buChar char="¡"/>
            </a:pPr>
            <a:r>
              <a:rPr lang="en-US" b="1" dirty="0" smtClean="0"/>
              <a:t>Comprehensive monitoring and production control</a:t>
            </a:r>
          </a:p>
          <a:p>
            <a:pPr eaLnBrk="0" hangingPunct="0">
              <a:spcBef>
                <a:spcPct val="20000"/>
              </a:spcBef>
              <a:buClr>
                <a:schemeClr val="folHlink"/>
              </a:buClr>
              <a:buSzPct val="85000"/>
              <a:buFont typeface="Wingdings 2" pitchFamily="18" charset="2"/>
              <a:buChar char="¡"/>
            </a:pPr>
            <a:r>
              <a:rPr lang="en-US" b="1" dirty="0" smtClean="0"/>
              <a:t>Premium quality, product development – and pricing</a:t>
            </a:r>
          </a:p>
          <a:p>
            <a:pPr eaLnBrk="0" hangingPunct="0">
              <a:spcBef>
                <a:spcPct val="20000"/>
              </a:spcBef>
              <a:buClr>
                <a:schemeClr val="folHlink"/>
              </a:buClr>
              <a:buSzPct val="85000"/>
              <a:buFont typeface="Wingdings 2" pitchFamily="18" charset="2"/>
              <a:buChar char="¡"/>
            </a:pPr>
            <a:r>
              <a:rPr lang="en-US" b="1" dirty="0" smtClean="0"/>
              <a:t>Technology driven</a:t>
            </a:r>
          </a:p>
          <a:p>
            <a:pPr eaLnBrk="0" hangingPunct="0">
              <a:spcBef>
                <a:spcPct val="20000"/>
              </a:spcBef>
              <a:buClr>
                <a:schemeClr val="folHlink"/>
              </a:buClr>
              <a:buSzPct val="85000"/>
              <a:buFont typeface="Wingdings 2" pitchFamily="18" charset="2"/>
              <a:buChar char="¡"/>
            </a:pPr>
            <a:r>
              <a:rPr lang="en-US" b="1" dirty="0" smtClean="0"/>
              <a:t>Traceable quality parameters</a:t>
            </a:r>
          </a:p>
          <a:p>
            <a:pPr eaLnBrk="0" hangingPunct="0">
              <a:spcBef>
                <a:spcPct val="20000"/>
              </a:spcBef>
              <a:buClr>
                <a:schemeClr val="folHlink"/>
              </a:buClr>
              <a:buSzPct val="85000"/>
              <a:buFont typeface="Wingdings 2" pitchFamily="18" charset="2"/>
              <a:buChar char="¡"/>
            </a:pPr>
            <a:r>
              <a:rPr lang="en-US" b="1" dirty="0" smtClean="0"/>
              <a:t>Substitutes 60 % of import value for salmon products</a:t>
            </a:r>
          </a:p>
          <a:p>
            <a:pPr eaLnBrk="0" hangingPunct="0">
              <a:spcBef>
                <a:spcPct val="20000"/>
              </a:spcBef>
              <a:buClr>
                <a:schemeClr val="folHlink"/>
              </a:buClr>
              <a:buSzPct val="85000"/>
              <a:buFont typeface="Wingdings 2" pitchFamily="18" charset="2"/>
              <a:buChar char="¡"/>
            </a:pPr>
            <a:r>
              <a:rPr lang="en-US" b="1" dirty="0" smtClean="0"/>
              <a:t>Represents Export potential</a:t>
            </a:r>
          </a:p>
          <a:p>
            <a:pPr eaLnBrk="0" hangingPunct="0">
              <a:spcBef>
                <a:spcPct val="20000"/>
              </a:spcBef>
              <a:buClr>
                <a:schemeClr val="folHlink"/>
              </a:buClr>
              <a:buSzPct val="85000"/>
              <a:buNone/>
            </a:pPr>
            <a:endParaRPr lang="en-US" dirty="0" smtClean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26876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b="1" dirty="0" smtClean="0"/>
              <a:t>Land Based</a:t>
            </a:r>
            <a:r>
              <a:rPr lang="en-GB" dirty="0" smtClean="0"/>
              <a:t> </a:t>
            </a:r>
            <a:r>
              <a:rPr lang="en-GB" b="1" dirty="0" smtClean="0"/>
              <a:t>PRODUCTION of SALMON – REASERCH led to R.A.S. TECHNOLOGY…</a:t>
            </a:r>
            <a:endParaRPr lang="en-GB" b="1" dirty="0"/>
          </a:p>
        </p:txBody>
      </p:sp>
      <p:pic>
        <p:nvPicPr>
          <p:cNvPr id="6" name="Bilde 1" descr="Kopi av sinor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9252520" cy="833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 descr="Kina 11.jpg"/>
          <p:cNvPicPr>
            <a:picLocks noChangeAspect="1"/>
          </p:cNvPicPr>
          <p:nvPr/>
        </p:nvPicPr>
        <p:blipFill>
          <a:blip r:embed="rId2" cstate="print"/>
          <a:srcRect t="247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 descr="Kina 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188641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 R:A.S.</a:t>
            </a:r>
            <a:r>
              <a:rPr lang="en-GB" b="1" u="sng" dirty="0" smtClean="0"/>
              <a:t>NO TOUCH PRODUCTION LAY OUT</a:t>
            </a:r>
            <a:endParaRPr lang="en-GB" b="1" u="sng" dirty="0"/>
          </a:p>
        </p:txBody>
      </p:sp>
      <p:pic>
        <p:nvPicPr>
          <p:cNvPr id="4" name="Bilde 3" descr="Kina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765279"/>
          </a:xfrm>
        </p:spPr>
        <p:txBody>
          <a:bodyPr>
            <a:normAutofit/>
          </a:bodyPr>
          <a:lstStyle/>
          <a:p>
            <a:r>
              <a:rPr lang="en-GB" b="1" dirty="0" smtClean="0"/>
              <a:t>Modular unit producing 1.000 MT/year.</a:t>
            </a:r>
            <a:endParaRPr lang="en-GB" dirty="0"/>
          </a:p>
        </p:txBody>
      </p:sp>
      <p:pic>
        <p:nvPicPr>
          <p:cNvPr id="4" name="Bilde 2" descr="Kina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 descr="GO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621263"/>
          </a:xfrm>
        </p:spPr>
        <p:txBody>
          <a:bodyPr>
            <a:normAutofit fontScale="90000"/>
          </a:bodyPr>
          <a:lstStyle/>
          <a:p>
            <a:r>
              <a:rPr lang="en-GB" sz="4400" b="1" dirty="0" smtClean="0"/>
              <a:t>KNOWLEDGE</a:t>
            </a:r>
            <a:endParaRPr lang="en-GB" sz="4400" b="1" dirty="0"/>
          </a:p>
        </p:txBody>
      </p:sp>
      <p:pic>
        <p:nvPicPr>
          <p:cNvPr id="4" name="Bilde 3" descr="http://www.ewos.com/portal/wps/wcm/connect/4d417800472391f1bc02bcb9eccf3b2d/knowledge_makes_the_difference.jpg?MOD=AJPERE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693271"/>
          </a:xfrm>
        </p:spPr>
        <p:txBody>
          <a:bodyPr/>
          <a:lstStyle/>
          <a:p>
            <a:pPr algn="ctr"/>
            <a:r>
              <a:rPr lang="en-GB" b="1" dirty="0" smtClean="0"/>
              <a:t>SALMON FRESH WATER R.A.S.</a:t>
            </a:r>
            <a:endParaRPr lang="en-GB" b="1" dirty="0"/>
          </a:p>
        </p:txBody>
      </p:sp>
      <p:pic>
        <p:nvPicPr>
          <p:cNvPr id="4" name="Bilde 2" descr="IMG_003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Fertilized salmon eggs</a:t>
            </a: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09295"/>
          </a:xfrm>
        </p:spPr>
        <p:txBody>
          <a:bodyPr>
            <a:normAutofit/>
          </a:bodyPr>
          <a:lstStyle/>
          <a:p>
            <a:r>
              <a:rPr lang="en-GB" b="1" dirty="0" smtClean="0"/>
              <a:t>SECURE &amp; GUARATEED SALMON EGGS</a:t>
            </a:r>
            <a:endParaRPr lang="en-GB" b="1" dirty="0"/>
          </a:p>
        </p:txBody>
      </p:sp>
      <p:pic>
        <p:nvPicPr>
          <p:cNvPr id="4" name="Bilde 3" descr="Salmon egg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693271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/>
              <a:t>Fjord Salmon and Salmon Feed </a:t>
            </a:r>
            <a:endParaRPr lang="en-GB" b="1" dirty="0"/>
          </a:p>
        </p:txBody>
      </p:sp>
      <p:pic>
        <p:nvPicPr>
          <p:cNvPr id="4" name="Bilde 3" descr="http://www.biomar.com/Countries/Norway/Feed%20pellets/bilde_forihan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                                                              </a:t>
            </a: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TRANSPORTATION OF LIVE SMOLT – salmon &amp; fjord salmon</a:t>
            </a:r>
            <a:endParaRPr lang="en-GB" dirty="0"/>
          </a:p>
        </p:txBody>
      </p:sp>
      <p:pic>
        <p:nvPicPr>
          <p:cNvPr id="4" name="Bilde 3" descr="http://217.13.15.107/cuteeditor/kundearkiv/9222/mine_filer/Haust%2008%200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86254"/>
            <a:ext cx="8352927" cy="4307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                                                    </a:t>
            </a: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TRANSPORTATION OF LIVE SMOLT – salmon &amp; fjord salmon</a:t>
            </a:r>
            <a:endParaRPr lang="en-GB" dirty="0"/>
          </a:p>
        </p:txBody>
      </p:sp>
      <p:pic>
        <p:nvPicPr>
          <p:cNvPr id="4" name="Bilde 3" descr="http://217.13.15.107/cuteeditor/kundearkiv/9222/mine_filer/Juli%202009%2007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8136903" cy="468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340768"/>
          </a:xfrm>
        </p:spPr>
        <p:txBody>
          <a:bodyPr>
            <a:normAutofit/>
          </a:bodyPr>
          <a:lstStyle/>
          <a:p>
            <a:r>
              <a:rPr lang="en-GB" b="1" dirty="0" smtClean="0"/>
              <a:t>TRANSPORTATION OF LIVE SMOLT – SALMON &amp; FJORD SALMON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4" name="Bilde 3" descr="http://217.13.15.107/cuteeditor/kundearkiv/9222/mine_filer/27.%20feb.%202008%20jarle%201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842493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765279"/>
          </a:xfrm>
        </p:spPr>
        <p:txBody>
          <a:bodyPr/>
          <a:lstStyle/>
          <a:p>
            <a:pPr algn="ctr"/>
            <a:r>
              <a:rPr lang="en-GB" b="1" dirty="0" smtClean="0"/>
              <a:t>NATURAL, HEALTHY &amp; SEFAE</a:t>
            </a:r>
            <a:endParaRPr lang="en-GB" b="1" dirty="0"/>
          </a:p>
        </p:txBody>
      </p:sp>
      <p:pic>
        <p:nvPicPr>
          <p:cNvPr id="76802" name="Picture 2" descr="C:\Users\Sinor AS\AppData\Local\Microsoft\Windows\Temporary Internet Files\Content.IE5\3EJ2RPTV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8640960" cy="5517232"/>
          </a:xfrm>
          <a:prstGeom prst="rect">
            <a:avLst/>
          </a:prstGeom>
          <a:noFill/>
        </p:spPr>
      </p:pic>
      <p:pic>
        <p:nvPicPr>
          <p:cNvPr id="6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Syvlagslak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b="1" dirty="0" smtClean="0"/>
              <a:t>     Sweet Water quality</a:t>
            </a:r>
            <a:endParaRPr lang="nb-NO" dirty="0" smtClean="0"/>
          </a:p>
          <a:p>
            <a:pPr lvl="0"/>
            <a:r>
              <a:rPr lang="en-US" b="1" dirty="0" smtClean="0"/>
              <a:t>     Salt Water quality</a:t>
            </a:r>
          </a:p>
          <a:p>
            <a:pPr lvl="0"/>
            <a:r>
              <a:rPr lang="en-US" b="1" dirty="0" smtClean="0"/>
              <a:t>     Water temperature</a:t>
            </a:r>
          </a:p>
          <a:p>
            <a:pPr lvl="0"/>
            <a:r>
              <a:rPr lang="en-US" b="1" dirty="0" smtClean="0"/>
              <a:t>     Water analysis</a:t>
            </a:r>
          </a:p>
          <a:p>
            <a:pPr lvl="0"/>
            <a:r>
              <a:rPr lang="en-US" b="1" dirty="0" smtClean="0"/>
              <a:t>     Feasibility studies </a:t>
            </a:r>
            <a:endParaRPr lang="nb-NO" dirty="0" smtClean="0"/>
          </a:p>
          <a:p>
            <a:pPr lvl="0"/>
            <a:r>
              <a:rPr lang="en-US" b="1" dirty="0" smtClean="0"/>
              <a:t>     Location/land specification</a:t>
            </a:r>
          </a:p>
          <a:p>
            <a:pPr lvl="0"/>
            <a:r>
              <a:rPr lang="en-US" b="1" dirty="0" smtClean="0"/>
              <a:t>     State of the Art Technology and applied R.A.S. design</a:t>
            </a:r>
            <a:endParaRPr lang="nb-NO" dirty="0" smtClean="0"/>
          </a:p>
          <a:p>
            <a:pPr lvl="0"/>
            <a:r>
              <a:rPr lang="en-US" b="1" dirty="0" smtClean="0"/>
              <a:t>     Biological Expertise </a:t>
            </a:r>
            <a:endParaRPr lang="nb-NO" dirty="0" smtClean="0"/>
          </a:p>
          <a:p>
            <a:pPr lvl="0"/>
            <a:r>
              <a:rPr lang="en-US" b="1" dirty="0" smtClean="0"/>
              <a:t>     Equipment  - Processing</a:t>
            </a:r>
            <a:endParaRPr lang="nb-NO" dirty="0" smtClean="0"/>
          </a:p>
          <a:p>
            <a:pPr lvl="0"/>
            <a:r>
              <a:rPr lang="en-US" b="1" dirty="0" smtClean="0"/>
              <a:t>     High-tech &amp; detailed Engineering</a:t>
            </a:r>
          </a:p>
          <a:p>
            <a:pPr lvl="0"/>
            <a:r>
              <a:rPr lang="en-US" b="1" dirty="0" smtClean="0"/>
              <a:t>     Project Management</a:t>
            </a:r>
            <a:endParaRPr lang="nb-NO" dirty="0" smtClean="0"/>
          </a:p>
          <a:p>
            <a:pPr lvl="0"/>
            <a:r>
              <a:rPr lang="en-US" b="1" dirty="0" smtClean="0"/>
              <a:t>     Disease control &amp; Vaccination – Salmon Doctors</a:t>
            </a:r>
            <a:endParaRPr lang="nb-NO" dirty="0" smtClean="0"/>
          </a:p>
          <a:p>
            <a:pPr lvl="0"/>
            <a:r>
              <a:rPr lang="en-US" b="1" dirty="0" smtClean="0"/>
              <a:t>     Professional OPERATIONAL MANAGEMENT</a:t>
            </a:r>
          </a:p>
          <a:p>
            <a:pPr lvl="0"/>
            <a:r>
              <a:rPr lang="en-US" b="1" dirty="0" smtClean="0"/>
              <a:t>     Operational Training</a:t>
            </a:r>
            <a:endParaRPr lang="nb-NO" dirty="0" smtClean="0"/>
          </a:p>
          <a:p>
            <a:pPr lvl="0"/>
            <a:r>
              <a:rPr lang="en-US" b="1" dirty="0" smtClean="0"/>
              <a:t>     Distribution </a:t>
            </a:r>
            <a:endParaRPr lang="nb-NO" dirty="0" smtClean="0"/>
          </a:p>
          <a:p>
            <a:pPr lvl="0"/>
            <a:r>
              <a:rPr lang="en-US" b="1" dirty="0" smtClean="0"/>
              <a:t>     Waste Handling</a:t>
            </a:r>
            <a:endParaRPr lang="nb-NO" dirty="0" smtClean="0"/>
          </a:p>
          <a:p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81303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CRITICAL ISSUES </a:t>
            </a:r>
            <a:br>
              <a:rPr lang="en-GB" b="1" dirty="0" smtClean="0"/>
            </a:br>
            <a:r>
              <a:rPr lang="en-GB" b="1" dirty="0" smtClean="0"/>
              <a:t>in industrial R.A.S. production</a:t>
            </a:r>
            <a:r>
              <a:rPr lang="en-GB" dirty="0" smtClean="0"/>
              <a:t>;</a:t>
            </a:r>
            <a:endParaRPr lang="en-GB" dirty="0"/>
          </a:p>
        </p:txBody>
      </p:sp>
      <p:pic>
        <p:nvPicPr>
          <p:cNvPr id="5" name="Bilde 1" descr="Kopi av sinor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GB" b="1" dirty="0" smtClean="0"/>
              <a:t>General aquaculture trends for technology, feed and genetics;</a:t>
            </a:r>
            <a:br>
              <a:rPr lang="en-GB" b="1" dirty="0" smtClean="0"/>
            </a:br>
            <a:endParaRPr lang="en-GB" b="1" dirty="0" smtClean="0"/>
          </a:p>
          <a:p>
            <a:r>
              <a:rPr lang="en-GB" b="1" dirty="0" smtClean="0"/>
              <a:t>More highly specialized partners </a:t>
            </a:r>
          </a:p>
          <a:p>
            <a:r>
              <a:rPr lang="en-US" b="1" dirty="0" smtClean="0"/>
              <a:t>Strict market demands (traceability and information) </a:t>
            </a:r>
          </a:p>
          <a:p>
            <a:r>
              <a:rPr lang="en-GB" b="1" dirty="0" smtClean="0"/>
              <a:t>More specialized solutions</a:t>
            </a:r>
          </a:p>
          <a:p>
            <a:r>
              <a:rPr lang="en-GB" b="1" dirty="0" smtClean="0"/>
              <a:t>Veterinarian solutions</a:t>
            </a:r>
          </a:p>
          <a:p>
            <a:r>
              <a:rPr lang="en-US" b="1" dirty="0" smtClean="0"/>
              <a:t>The industrial development</a:t>
            </a:r>
          </a:p>
          <a:p>
            <a:r>
              <a:rPr lang="en-GB" b="1" dirty="0" smtClean="0"/>
              <a:t>Natural conditions, including natural resource management</a:t>
            </a:r>
          </a:p>
          <a:p>
            <a:r>
              <a:rPr lang="en-GB" b="1" dirty="0" smtClean="0"/>
              <a:t>International legislation</a:t>
            </a:r>
          </a:p>
          <a:p>
            <a:r>
              <a:rPr lang="en-GB" b="1" dirty="0" smtClean="0"/>
              <a:t>Integrated operations</a:t>
            </a:r>
          </a:p>
          <a:p>
            <a:r>
              <a:rPr lang="en-GB" b="1" dirty="0" smtClean="0"/>
              <a:t>Development of Technology and knowledge</a:t>
            </a:r>
          </a:p>
          <a:p>
            <a:r>
              <a:rPr lang="en-GB" b="1" dirty="0" smtClean="0"/>
              <a:t>Applied technology from other industrial sectors</a:t>
            </a:r>
          </a:p>
          <a:p>
            <a:r>
              <a:rPr lang="en-GB" b="1" dirty="0" smtClean="0"/>
              <a:t>Engineering innovation</a:t>
            </a:r>
          </a:p>
          <a:p>
            <a:r>
              <a:rPr lang="en-GB" b="1" dirty="0" smtClean="0"/>
              <a:t>Prediction models &amp; operation laboratories</a:t>
            </a:r>
          </a:p>
          <a:p>
            <a:r>
              <a:rPr lang="en-GB" b="1" dirty="0" smtClean="0"/>
              <a:t>Process control &amp; surveillance</a:t>
            </a:r>
          </a:p>
          <a:p>
            <a:r>
              <a:rPr lang="en-GB" b="1" dirty="0" smtClean="0"/>
              <a:t>Virtual training</a:t>
            </a:r>
          </a:p>
          <a:p>
            <a:r>
              <a:rPr lang="en-GB" b="1" dirty="0" smtClean="0"/>
              <a:t>Information &amp; communication</a:t>
            </a:r>
          </a:p>
          <a:p>
            <a:r>
              <a:rPr lang="en-GB" b="1" dirty="0" smtClean="0"/>
              <a:t>Automation, robotic production, sensor technology</a:t>
            </a:r>
          </a:p>
          <a:p>
            <a:r>
              <a:rPr lang="en-GB" b="1" dirty="0" smtClean="0"/>
              <a:t>Outsourcing</a:t>
            </a:r>
          </a:p>
          <a:p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26876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Innovation and Technology:</a:t>
            </a:r>
            <a:br>
              <a:rPr lang="en-US" b="1" dirty="0" smtClean="0"/>
            </a:br>
            <a:r>
              <a:rPr lang="en-GB" dirty="0" smtClean="0"/>
              <a:t> </a:t>
            </a:r>
            <a:r>
              <a:rPr lang="en-GB" b="1" dirty="0" smtClean="0"/>
              <a:t>The future of Aquaculture!</a:t>
            </a:r>
            <a:endParaRPr lang="en-GB" dirty="0"/>
          </a:p>
        </p:txBody>
      </p:sp>
      <p:pic>
        <p:nvPicPr>
          <p:cNvPr id="5" name="Bilde 1" descr="Kopi av sinor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6212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/>
              <a:t>DIFFERENT SALMON QUALITIES </a:t>
            </a:r>
            <a:endParaRPr lang="en-GB" b="1" dirty="0"/>
          </a:p>
        </p:txBody>
      </p:sp>
      <p:pic>
        <p:nvPicPr>
          <p:cNvPr id="4" name="Bilde 3" descr="C:\Users\Sinor AS\AppData\Local\Microsoft\Windows\Temporary Internet Files\Content.IE5\4SL4MP5L\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3"/>
            <a:ext cx="914400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92696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/>
              <a:t>The largest  R.A.S. STURGEON PLANT</a:t>
            </a:r>
            <a:endParaRPr lang="en-GB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52500"/>
            <a:ext cx="9143999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5025" y="0"/>
            <a:ext cx="493395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3652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837287"/>
          </a:xfrm>
        </p:spPr>
        <p:txBody>
          <a:bodyPr/>
          <a:lstStyle/>
          <a:p>
            <a:pPr algn="ctr"/>
            <a:r>
              <a:rPr lang="en-GB" b="1" dirty="0" smtClean="0"/>
              <a:t>A </a:t>
            </a:r>
            <a:r>
              <a:rPr lang="en-GB" sz="2800" dirty="0" smtClean="0"/>
              <a:t>USD</a:t>
            </a:r>
            <a:r>
              <a:rPr lang="en-GB" b="1" dirty="0" smtClean="0"/>
              <a:t> 100 mill STURGEON R.A.S. PLANT</a:t>
            </a:r>
            <a:endParaRPr lang="en-GB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3429000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pic="http://schemas.openxmlformats.org/drawingml/2006/picture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pic="http://schemas.openxmlformats.org/drawingml/2006/picture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pic="http://schemas.openxmlformats.org/drawingml/2006/picture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4106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4235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Introducing – in cooperation with world leading suppliers of R.A.S. technology, secure genetics, healthy quality food - and operational management skills…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…. in order to establish an industrial competence centre  ensuring the future demand for volume production of healthy, secure and safe seafood products.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Start up immediately – with State of the Art R.A.S. for SALMON or FJORD SALMON.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More new high value spices like sturgeon will follow. 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81303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The next high tech centre for seafood production – in CHINA?</a:t>
            </a:r>
            <a:endParaRPr lang="en-GB" b="1" dirty="0"/>
          </a:p>
        </p:txBody>
      </p:sp>
      <p:pic>
        <p:nvPicPr>
          <p:cNvPr id="8" name="Bilde 1" descr="Kopi av sinor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65279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/>
              <a:t>NATURAL COLORS REPLICATED</a:t>
            </a:r>
            <a:endParaRPr lang="en-GB" b="1" dirty="0"/>
          </a:p>
        </p:txBody>
      </p:sp>
      <p:pic>
        <p:nvPicPr>
          <p:cNvPr id="4" name="Bilde 3" descr="C:\Users\Sinor AS\AppData\Local\Microsoft\Windows\Temporary Internet Files\Content.IE5\4SL4MP5L\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http://www.fullfish.net/assets/seafoodPics/optimized/caviarHan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787208" cy="452596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693271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/>
              <a:t> FJORD SALMON – NORWEGIAN WAY</a:t>
            </a:r>
            <a:endParaRPr lang="en-GB" b="1" dirty="0"/>
          </a:p>
        </p:txBody>
      </p:sp>
      <p:pic>
        <p:nvPicPr>
          <p:cNvPr id="4" name="Bilde 3" descr="http://www.seaborn.no/en/editor/tiny_mce/plugins/imanager/images/orret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693271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/>
              <a:t>NORWEGIAN ATLANTIC SALMON</a:t>
            </a:r>
            <a:endParaRPr lang="en-GB" dirty="0"/>
          </a:p>
        </p:txBody>
      </p:sp>
      <p:pic>
        <p:nvPicPr>
          <p:cNvPr id="4" name="Bilde 3" descr="Gravet laks med melonsalat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566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693271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SALMON TOFU –  CHINESE RESTAURANT</a:t>
            </a:r>
            <a:endParaRPr lang="en-GB" b="1" dirty="0"/>
          </a:p>
        </p:txBody>
      </p:sp>
      <p:pic>
        <p:nvPicPr>
          <p:cNvPr id="4" name="Bilde 3" descr="http://www.seafood.no/_binary?id=12616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566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e 1" descr="Kopi av sino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48164"/>
            <a:ext cx="1763688" cy="5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ign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B5366A1A4A0C84D9B7C7FC029A8F9A004002E98159AF81B0A43BC33725F0F080723" ma:contentTypeVersion="23" ma:contentTypeDescription="Create a new document." ma:contentTypeScope="" ma:versionID="6db76a63f8cd7df3ed5571dd73b597e4"/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/>
</file>

<file path=customXml/itemProps1.xml><?xml version="1.0" encoding="utf-8"?>
<ds:datastoreItem xmlns:ds="http://schemas.openxmlformats.org/officeDocument/2006/customXml" ds:itemID="{954D20F7-5594-44A5-8A1F-65D1191458DD}">
  <ds:schemaRefs>
    <ds:schemaRef ds:uri="http://schemas.microsoft.com/office/2006/metadata/contentType"/>
    <ds:schemaRef ds:uri="http://schemas.microsoft.com/office/2006/metadata/properties/metaAttributes"/>
  </ds:schemaRefs>
</ds:datastoreItem>
</file>

<file path=customXml/itemProps2.xml><?xml version="1.0" encoding="utf-8"?>
<ds:datastoreItem xmlns:ds="http://schemas.openxmlformats.org/officeDocument/2006/customXml" ds:itemID="{DB57AF2B-CCF3-40A6-91E0-B1001DBF7A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EE7F8E-A137-4F06-AC33-BEC08815B2D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DesignTemplate</Template>
  <TotalTime>10316</TotalTime>
  <Words>635</Words>
  <Application>Microsoft Office PowerPoint</Application>
  <PresentationFormat>Skjermfremvisning (4:3)</PresentationFormat>
  <Paragraphs>170</Paragraphs>
  <Slides>60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60</vt:i4>
      </vt:variant>
    </vt:vector>
  </HeadingPairs>
  <TitlesOfParts>
    <vt:vector size="61" baseType="lpstr">
      <vt:lpstr>DesignTemplate</vt:lpstr>
      <vt:lpstr> “FROM HEALTHY EGGS TO THE DINING TABLE.”  Safe, premium quality, industrial produced Norwegian Atlantic Salmon and Fjord Salmon.</vt:lpstr>
      <vt:lpstr>NORWEGIAN ATLANTIC SALMON</vt:lpstr>
      <vt:lpstr>Norwegian Fjord Salmon</vt:lpstr>
      <vt:lpstr>KNOWLEDGE</vt:lpstr>
      <vt:lpstr>DIFFERENT SALMON QUALITIES </vt:lpstr>
      <vt:lpstr>NATURAL COLORS REPLICATED</vt:lpstr>
      <vt:lpstr> FJORD SALMON – NORWEGIAN WAY</vt:lpstr>
      <vt:lpstr>NORWEGIAN ATLANTIC SALMON</vt:lpstr>
      <vt:lpstr>SALMON TOFU –  CHINESE RESTAURANT</vt:lpstr>
      <vt:lpstr>Dr.stimulerer appetitten, gjør huden vakker og er ernæringsmessig velbalansert. </vt:lpstr>
      <vt:lpstr>FJORD TROUT - SASHIMI QUALITY</vt:lpstr>
      <vt:lpstr>ATLANTIC  SALMON – A FAVORITE SUSHI</vt:lpstr>
      <vt:lpstr>QUALITY SUSHI</vt:lpstr>
      <vt:lpstr>CRUNCHY SALMON EGGS – CAVIAR</vt:lpstr>
      <vt:lpstr>ONE FISH BECOMING FAMOUS</vt:lpstr>
      <vt:lpstr>FROM COMMODETY TO INTERNATIONAL BRAND</vt:lpstr>
      <vt:lpstr>WHY ATLANTIC SALMON ? </vt:lpstr>
      <vt:lpstr>MARKETING</vt:lpstr>
      <vt:lpstr>CONSUMER TRUST</vt:lpstr>
      <vt:lpstr>THE NORWEGIAN SALMON SUCCESS: </vt:lpstr>
      <vt:lpstr>WHAT IS THE SUCCESS HISTORY?</vt:lpstr>
      <vt:lpstr>Some 20 years ago……</vt:lpstr>
      <vt:lpstr>What happened……?</vt:lpstr>
      <vt:lpstr>INDUSTRIAL TURN AROUND STRATEGY:</vt:lpstr>
      <vt:lpstr>INTERNATIONAL SUSTAINABILITY - ECOLOGY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FOTO: SKRETTING</vt:lpstr>
      <vt:lpstr>Lysbilde 26</vt:lpstr>
      <vt:lpstr>FROM ECOLOGY TO BLUE ECONOMY</vt:lpstr>
      <vt:lpstr>BLUE ECOMOMY – SUSTAINABILITY</vt:lpstr>
      <vt:lpstr>25 kg of PREMIUM SALMON</vt:lpstr>
      <vt:lpstr>GENERAL BACKGROUND</vt:lpstr>
      <vt:lpstr>GENERAL BACKGROUND</vt:lpstr>
      <vt:lpstr>THE PROSPECT OF THE BLUE ECONOMY</vt:lpstr>
      <vt:lpstr> Land Based PRODUCTION of SALMON – REASERCH led to R.A.S. TECHNOLOGY…</vt:lpstr>
      <vt:lpstr>Lysbilde 34</vt:lpstr>
      <vt:lpstr>Lysbilde 35</vt:lpstr>
      <vt:lpstr>Lysbilde 36</vt:lpstr>
      <vt:lpstr>  R:A.S.NO TOUCH PRODUCTION LAY OUT</vt:lpstr>
      <vt:lpstr>Modular unit producing 1.000 MT/year.</vt:lpstr>
      <vt:lpstr>Lysbilde 39</vt:lpstr>
      <vt:lpstr>SALMON FRESH WATER R.A.S.</vt:lpstr>
      <vt:lpstr>SECURE &amp; GUARATEED SALMON EGGS</vt:lpstr>
      <vt:lpstr>Fjord Salmon and Salmon Feed </vt:lpstr>
      <vt:lpstr>TRANSPORTATION OF LIVE SMOLT – salmon &amp; fjord salmon</vt:lpstr>
      <vt:lpstr>TRANSPORTATION OF LIVE SMOLT – salmon &amp; fjord salmon</vt:lpstr>
      <vt:lpstr>TRANSPORTATION OF LIVE SMOLT – SALMON &amp; FJORD SALMON.</vt:lpstr>
      <vt:lpstr>NATURAL, HEALTHY &amp; SEFAE</vt:lpstr>
      <vt:lpstr>Lysbilde 47</vt:lpstr>
      <vt:lpstr>CRITICAL ISSUES  in industrial R.A.S. production;</vt:lpstr>
      <vt:lpstr>Innovation and Technology:  The future of Aquaculture!</vt:lpstr>
      <vt:lpstr>The largest  R.A.S. STURGEON PLANT</vt:lpstr>
      <vt:lpstr>Lysbilde 51</vt:lpstr>
      <vt:lpstr>A USD 100 mill STURGEON R.A.S. PLANT</vt:lpstr>
      <vt:lpstr>Lysbilde 53</vt:lpstr>
      <vt:lpstr>Lysbilde 54</vt:lpstr>
      <vt:lpstr>Lysbilde 55</vt:lpstr>
      <vt:lpstr>Lysbilde 56</vt:lpstr>
      <vt:lpstr>Lysbilde 57</vt:lpstr>
      <vt:lpstr>Lysbilde 58</vt:lpstr>
      <vt:lpstr>The next high tech centre for seafood production – in CHINA?</vt:lpstr>
      <vt:lpstr>Lysbilde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 Potential for Farmed Atlantic Salmon – Focus on the localized CHINESE  production OPPRTUNETIES.</dc:title>
  <dc:creator>Sinor AS</dc:creator>
  <cp:lastModifiedBy>motangen</cp:lastModifiedBy>
  <cp:revision>514</cp:revision>
  <dcterms:created xsi:type="dcterms:W3CDTF">2011-06-04T03:05:30Z</dcterms:created>
  <dcterms:modified xsi:type="dcterms:W3CDTF">2013-04-12T06:51:48Z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TC100738469990</vt:lpwstr>
  </property>
</Properties>
</file>